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86" r:id="rId2"/>
    <p:sldId id="283" r:id="rId3"/>
    <p:sldId id="287" r:id="rId4"/>
    <p:sldId id="270" r:id="rId5"/>
    <p:sldId id="271" r:id="rId6"/>
    <p:sldId id="272" r:id="rId7"/>
    <p:sldId id="280" r:id="rId8"/>
    <p:sldId id="281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577"/>
    <a:srgbClr val="FB5115"/>
    <a:srgbClr val="5D2884"/>
    <a:srgbClr val="B94917"/>
    <a:srgbClr val="FFFFFF"/>
    <a:srgbClr val="603888"/>
    <a:srgbClr val="2B2FDD"/>
    <a:srgbClr val="21609F"/>
    <a:srgbClr val="26669A"/>
    <a:srgbClr val="D61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4567" autoAdjust="0"/>
  </p:normalViewPr>
  <p:slideViewPr>
    <p:cSldViewPr>
      <p:cViewPr>
        <p:scale>
          <a:sx n="86" d="100"/>
          <a:sy n="86" d="100"/>
        </p:scale>
        <p:origin x="2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153EC-359C-4554-A33A-C6A7FC22B865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9BF2A-9CE2-47BA-8F89-FC9577D3D2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63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89BF2A-9CE2-47BA-8F89-FC9577D3D2C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56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84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55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577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54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648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48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615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669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BF2A-9CE2-47BA-8F89-FC9577D3D2C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13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57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10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53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2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0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89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8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39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00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1">
                <a:lumMod val="0"/>
                <a:lumOff val="100000"/>
              </a:schemeClr>
            </a:gs>
            <a:gs pos="38000">
              <a:schemeClr val="accent1">
                <a:lumMod val="0"/>
                <a:lumOff val="100000"/>
              </a:schemeClr>
            </a:gs>
            <a:gs pos="98000">
              <a:schemeClr val="accent5">
                <a:lumMod val="40000"/>
                <a:lumOff val="6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6" t="22383"/>
          <a:stretch/>
        </p:blipFill>
        <p:spPr>
          <a:xfrm>
            <a:off x="-1" y="0"/>
            <a:ext cx="2643717" cy="22606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1532" y="144256"/>
            <a:ext cx="5967007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224E51A-2070-413D-9E3D-4625D0D840FC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86" t="22383"/>
          <a:stretch/>
        </p:blipFill>
        <p:spPr>
          <a:xfrm>
            <a:off x="-1" y="0"/>
            <a:ext cx="2643717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77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2D06F49B-2753-48BD-B402-F85C9E12D43A}"/>
              </a:ext>
            </a:extLst>
          </p:cNvPr>
          <p:cNvSpPr txBox="1"/>
          <p:nvPr/>
        </p:nvSpPr>
        <p:spPr>
          <a:xfrm>
            <a:off x="971600" y="1052736"/>
            <a:ext cx="7596336" cy="324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Развитие производства анализаторов для клинической лабораторной диагностики – задача стратегического значения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-387423"/>
            <a:ext cx="8424936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73016"/>
            <a:ext cx="4269715" cy="2651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C8C1E9-9BD5-42FE-86A4-8623087421FA}"/>
              </a:ext>
            </a:extLst>
          </p:cNvPr>
          <p:cNvSpPr txBox="1"/>
          <p:nvPr/>
        </p:nvSpPr>
        <p:spPr>
          <a:xfrm rot="10800000" flipV="1">
            <a:off x="2267744" y="4725144"/>
            <a:ext cx="4968552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Шибанов Александр  Николаевич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правления ВРОС МП</a:t>
            </a:r>
          </a:p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правления АПСКЛД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shibanov@unimed.ru</a:t>
            </a:r>
            <a:endParaRPr lang="ru-RU" sz="20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5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0"/>
            <a:ext cx="6984776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Стратегия развития </a:t>
            </a:r>
            <a:endParaRPr lang="ru-RU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аналитического приборостроения для клинической лабораторной диагностики в 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29085"/>
            <a:ext cx="8424936" cy="4896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предлагаемой стратегии необходима концентрация финансовых ресурсов и компетенций.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решения стоящей задачи последних 10 лет показал, что распыление ресурсов по многим исполнителям не дает желаемого результата.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реализации стратегии необходимо приступать незамедлительно, задержка во времени повышает риски все большего отставания России в области аналитического приборостроения для клинической лабораторной диагностики.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8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эффективной реализации стратегии важно объединить усилия бизнеса, государственной исполнительной власти и государственных контрольных органов – за конечный результат должны отвечать все вместе.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0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764704"/>
            <a:ext cx="6934540" cy="1291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Роль клинической лабораторной диагностики </a:t>
            </a:r>
            <a:endParaRPr lang="ru-RU" sz="2800" b="1" kern="1200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лечебно-диагностическом процессе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492897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Лабораторная диагностика предоставляет врачу около 80% все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объективной информации о состоянии организма пациента.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диагноза и контроль проводимого лечения большинс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 заболеваний невозможны без лабораторной диагностики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Многие достижения современной медицины обусловлены развитием клинико-лабораторных аналитических 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ехнологий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5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764704"/>
            <a:ext cx="6934540" cy="1291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Роль клинической лабораторной диагностики </a:t>
            </a:r>
            <a:endParaRPr lang="ru-RU" sz="2800" b="1" kern="1200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лечебно-диагностическом процессе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204864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2020 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в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оссии более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10 000 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лабораторий выполнили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2,86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млрд.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бораторных исследований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Лабораторная диагностика играет исключительно важную роль в период пандемии COVID-19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1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-387424"/>
            <a:ext cx="5976664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Материально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-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техническая база лабораторной службы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73016"/>
            <a:ext cx="4269715" cy="2651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BCA87F4-3853-4785-BD6A-D13D86E0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77220"/>
              </p:ext>
            </p:extLst>
          </p:nvPr>
        </p:nvGraphicFramePr>
        <p:xfrm>
          <a:off x="611560" y="1484784"/>
          <a:ext cx="8208912" cy="40627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5677">
                  <a:extLst>
                    <a:ext uri="{9D8B030D-6E8A-4147-A177-3AD203B41FA5}">
                      <a16:colId xmlns:a16="http://schemas.microsoft.com/office/drawing/2014/main" val="190564574"/>
                    </a:ext>
                  </a:extLst>
                </a:gridCol>
                <a:gridCol w="934883">
                  <a:extLst>
                    <a:ext uri="{9D8B030D-6E8A-4147-A177-3AD203B41FA5}">
                      <a16:colId xmlns:a16="http://schemas.microsoft.com/office/drawing/2014/main" val="17110441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0193407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8102215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745451839"/>
                    </a:ext>
                  </a:extLst>
                </a:gridCol>
              </a:tblGrid>
              <a:tr h="2716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Тип анализатора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2020/2019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353870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Гематологические анализаторы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14 574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14 949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870289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Биохимические полуавтоматические анализаторы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7 938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7 642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-296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890129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Биохимические автоматические анализаторы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7 961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8 219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834560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КЩС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2 925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3 405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16,4%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986969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гликированного гемоглобина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1 151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1 167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15627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глюкозы и лактата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5 055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5 120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045506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Системы электрофореза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1 302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1 279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-1,8%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869748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Полуавтоматические анализаторы ИФА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5 675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5 694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835649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Автоматические анализаторы ИФА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2 013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2 069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85052"/>
                  </a:ext>
                </a:extLst>
              </a:tr>
              <a:tr h="3963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Автоматическке </a:t>
                      </a:r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иммунохемилюминесцентные</a:t>
                      </a:r>
                      <a:r>
                        <a:rPr lang="ru-RU" sz="1400" u="none" strike="noStrike" dirty="0">
                          <a:effectLst/>
                        </a:rPr>
                        <a:t> анализаторы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1 345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1 529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13,7%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43632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иммунофлюоресцентные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27,3%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201837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иммуногематологические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703723"/>
                  </a:ext>
                </a:extLst>
              </a:tr>
              <a:tr h="20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ПЦР амплификаторы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3 383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27,7%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63156"/>
                  </a:ext>
                </a:extLst>
              </a:tr>
              <a:tr h="227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мочи полуавтоматические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10 032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9 929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-1,0%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187714"/>
                  </a:ext>
                </a:extLst>
              </a:tr>
              <a:tr h="2251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Анализаторы мочи автоматические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2 514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2 663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065325"/>
                  </a:ext>
                </a:extLst>
              </a:tr>
              <a:tr h="218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67 742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69 746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2 004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59" marR="6459" marT="6459" marB="0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939354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5D2B92BC-C30D-4F32-B915-681FB37583A1}"/>
              </a:ext>
            </a:extLst>
          </p:cNvPr>
          <p:cNvSpPr txBox="1"/>
          <p:nvPr/>
        </p:nvSpPr>
        <p:spPr>
          <a:xfrm>
            <a:off x="251520" y="5583369"/>
            <a:ext cx="9036496" cy="124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b="1" dirty="0">
                <a:solidFill>
                  <a:srgbClr val="131577"/>
                </a:solidFill>
              </a:rPr>
              <a:t>Основная номенклатура анализаторов в оснащении лабораторий государственных лечебных учреждений </a:t>
            </a:r>
            <a:r>
              <a:rPr lang="ru-RU" sz="1600" dirty="0">
                <a:solidFill>
                  <a:srgbClr val="131577"/>
                </a:solidFill>
              </a:rPr>
              <a:t>(Из доклада</a:t>
            </a:r>
            <a:r>
              <a:rPr lang="ru-RU" sz="1600" dirty="0">
                <a:solidFill>
                  <a:srgbClr val="5D2884"/>
                </a:solidFill>
              </a:rPr>
              <a:t> </a:t>
            </a:r>
            <a:r>
              <a:rPr lang="ru-RU" sz="1600" dirty="0">
                <a:solidFill>
                  <a:srgbClr val="131577"/>
                </a:solidFill>
              </a:rPr>
              <a:t>главного</a:t>
            </a:r>
            <a:r>
              <a:rPr lang="ru-RU" sz="1600" dirty="0">
                <a:solidFill>
                  <a:srgbClr val="5D2884"/>
                </a:solidFill>
              </a:rPr>
              <a:t> </a:t>
            </a:r>
            <a:r>
              <a:rPr lang="ru-RU" sz="1600" dirty="0">
                <a:solidFill>
                  <a:srgbClr val="131577"/>
                </a:solidFill>
              </a:rPr>
              <a:t>внештатного специалиста по КЛД Вавиловой Т.В.).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 ЗАКУПАЕТСЯ БОЛЕЕ 10 000 ЕДИНИЦ АНАЛИТИЧЕСКОГО ОБОРУДОВАНИЯ.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НИХ БОЛЕЕ 90% ИМПОРТ. НА ЭТО РАСХОДУЕТСЯ ОКОЛО 10 МЛРД. РУБ.</a:t>
            </a:r>
          </a:p>
        </p:txBody>
      </p:sp>
    </p:spTree>
    <p:extLst>
      <p:ext uri="{BB962C8B-B14F-4D97-AF65-F5344CB8AC3E}">
        <p14:creationId xmlns:p14="http://schemas.microsoft.com/office/powerpoint/2010/main" val="175277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692696"/>
            <a:ext cx="69847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Лабораторная служба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здравоохранения страны находится </a:t>
            </a:r>
            <a:endParaRPr lang="ru-RU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недопустимо жесткой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зависимости </a:t>
            </a:r>
            <a:endParaRPr lang="ru-RU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 импорта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24944"/>
            <a:ext cx="7920881" cy="3107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 современных анализаторов работают исключительно на импортных реагентах</a:t>
            </a:r>
            <a:r>
              <a:rPr lang="ru-RU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эксплуатации импортных анализаторов требуется регулярно закупать дорогостоящие запасные части и комплектующие</a:t>
            </a:r>
            <a:r>
              <a:rPr lang="ru-RU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жегодно на закупку оборудования и реагентов для лабораторной диагностики расходуется около</a:t>
            </a:r>
            <a:r>
              <a:rPr lang="en-US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 млрд.</a:t>
            </a:r>
            <a:r>
              <a:rPr lang="ru-RU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en-US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уб. 80% этих средств достается зарубежным компаниям</a:t>
            </a:r>
            <a:r>
              <a:rPr lang="ru-RU" sz="24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7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32656"/>
            <a:ext cx="748883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Стратегия развития </a:t>
            </a:r>
            <a:endParaRPr lang="ru-RU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аналитического приборостроения </a:t>
            </a:r>
            <a:endParaRPr lang="ru-RU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для клинической лабораторной диагностики в 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564904"/>
            <a:ext cx="7632847" cy="3760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131577"/>
              </a:solidFill>
            </a:endParaRPr>
          </a:p>
          <a:p>
            <a:pPr indent="-228600">
              <a:lnSpc>
                <a:spcPct val="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</a:t>
            </a: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организация производства анализаторов, составляющих базовое оснащение КДЛ.</a:t>
            </a:r>
          </a:p>
          <a:p>
            <a:pPr indent="-228600">
              <a:lnSpc>
                <a:spcPct val="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</a:t>
            </a: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Разработка и организация производства анализаторов, составляющих базовое оснащение КДЛ второго уровня.</a:t>
            </a:r>
          </a:p>
          <a:p>
            <a:pPr indent="-228600">
              <a:lnSpc>
                <a:spcPct val="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b="1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ru-RU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</a:t>
            </a:r>
            <a:r>
              <a:rPr lang="en-US" sz="2200" b="1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организация производства анализаторов на основе инновационных решений.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131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8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0"/>
            <a:ext cx="6408712" cy="1728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ТАП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1. Разработка и организация производства анализаторов, составляющих базовое оснащение КДЛ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573016"/>
            <a:ext cx="4269715" cy="2651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FE67FF2-47C3-4001-BF01-39B722ECA8AD}"/>
              </a:ext>
            </a:extLst>
          </p:cNvPr>
          <p:cNvSpPr/>
          <p:nvPr/>
        </p:nvSpPr>
        <p:spPr>
          <a:xfrm>
            <a:off x="323528" y="5684266"/>
            <a:ext cx="8640960" cy="1191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131577"/>
                </a:solidFill>
              </a:rPr>
              <a:t>Формируются команды разработчиков, приобретается опыт разработки приборов на основе унифицированных решений, создаются производственные мощности для серийного производства. Для этих видов анализаторов имеется в стране производство наборов реагентов.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131577"/>
                </a:solidFill>
              </a:rPr>
              <a:t>2022 – 2025 гг.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8640F35-FF56-4DAD-A5C2-0580FC4D7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37848"/>
              </p:ext>
            </p:extLst>
          </p:nvPr>
        </p:nvGraphicFramePr>
        <p:xfrm>
          <a:off x="755576" y="1700808"/>
          <a:ext cx="8136903" cy="40753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val="33166675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65921063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04230644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111484725"/>
                    </a:ext>
                  </a:extLst>
                </a:gridCol>
              </a:tblGrid>
              <a:tr h="41746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Тип анализатора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Ежегодная потребность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Примерная цена, млн. руб.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СУММА, млн. руб.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7775198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sng" strike="noStrike" dirty="0">
                          <a:effectLst/>
                        </a:rPr>
                        <a:t>Гематологические анализаторы:</a:t>
                      </a:r>
                      <a:endParaRPr lang="ru-RU" sz="1100" b="0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47376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Гематологический анализатор класса 3-дифф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2868452"/>
                  </a:ext>
                </a:extLst>
              </a:tr>
              <a:tr h="192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Гематологический анализатор класса 5-дифф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1 103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80268486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sng" strike="noStrike" dirty="0">
                          <a:effectLst/>
                        </a:rPr>
                        <a:t>Биохимические автоматические анализаторы</a:t>
                      </a:r>
                      <a:endParaRPr lang="ru-RU" sz="1100" b="0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66010042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Биохимический анализатор производительностью до 150 тестов в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630144"/>
                  </a:ext>
                </a:extLst>
              </a:tr>
              <a:tr h="183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Биохимический анализатор производительностью до 400 тестов в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1711056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Биохимический анализатор производительностью до 800 тестов в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160372"/>
                  </a:ext>
                </a:extLst>
              </a:tr>
              <a:tr h="192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Анализаторы глюкозы и лактата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750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8922731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sng" strike="noStrike" dirty="0">
                          <a:effectLst/>
                        </a:rPr>
                        <a:t>Анализаторы иммуноферментные (ИФА)</a:t>
                      </a:r>
                      <a:endParaRPr lang="ru-RU" sz="1100" b="0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2614698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Полуавтоматические анализатры ИФА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0023129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Автоматические анализаторы ИФА на один планшет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88565505"/>
                  </a:ext>
                </a:extLst>
              </a:tr>
              <a:tr h="1930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Автоматические анализаторы ИФА на несколько планшетов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0208054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sng" strike="noStrike" dirty="0">
                          <a:effectLst/>
                        </a:rPr>
                        <a:t>Автоматические анализаторы мочи</a:t>
                      </a:r>
                      <a:endParaRPr lang="ru-RU" sz="1100" b="0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4657257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Анализаторы мочи автоматические на тест-полосках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3251475"/>
                  </a:ext>
                </a:extLst>
              </a:tr>
              <a:tr h="192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Автоматические анализаторы осадка мочи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90944497"/>
                  </a:ext>
                </a:extLst>
              </a:tr>
              <a:tr h="238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sng" strike="noStrike" dirty="0">
                          <a:effectLst/>
                        </a:rPr>
                        <a:t>Автоматические анализаторы показателей гемостаза</a:t>
                      </a:r>
                      <a:endParaRPr lang="ru-RU" sz="1100" b="0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8571631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Автоматический анализатор на 150 тестов в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18576397"/>
                  </a:ext>
                </a:extLst>
              </a:tr>
              <a:tr h="192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Автоматический анализатор на 400 тестов в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1480944"/>
                  </a:ext>
                </a:extLst>
              </a:tr>
              <a:tr h="18347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ОБЩАЯ ЕМКОСТЬ РЫНКА АНАЛИЗАТОРОВ ПЕРВОГО УРОВНЯ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6 266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6 833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772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12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260648"/>
            <a:ext cx="619268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ТАП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Разработка и организация производства анализаторов 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ru-RU" sz="28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более высокого уровня</a:t>
            </a:r>
            <a:endParaRPr lang="en-US" sz="28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FE67FF2-47C3-4001-BF01-39B722ECA8AD}"/>
              </a:ext>
            </a:extLst>
          </p:cNvPr>
          <p:cNvSpPr/>
          <p:nvPr/>
        </p:nvSpPr>
        <p:spPr>
          <a:xfrm>
            <a:off x="971600" y="6021288"/>
            <a:ext cx="7488832" cy="1191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этом этапе решается задача дальнейшего увеличения потенциала НИР и ОКР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085489-096E-4983-9D7F-042894CCF2E7}"/>
              </a:ext>
            </a:extLst>
          </p:cNvPr>
          <p:cNvSpPr txBox="1"/>
          <p:nvPr/>
        </p:nvSpPr>
        <p:spPr>
          <a:xfrm>
            <a:off x="899592" y="1628800"/>
            <a:ext cx="799288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опыта, приобретенного на первом этапе, разрабатываются анализаторы более высокого уровня, усовершенствуются конструкции анализаторов первого уровня. Разрабатываются и организуется производство необходимых наборов реагентов.</a:t>
            </a:r>
          </a:p>
          <a:p>
            <a:pPr algn="ctr"/>
            <a:r>
              <a:rPr lang="ru-RU" sz="20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– 2027 гг.</a:t>
            </a:r>
          </a:p>
          <a:p>
            <a:endParaRPr lang="ru-RU" sz="2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2E3A5D4-39A9-4A7C-B992-1BF17E0A4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24359"/>
              </p:ext>
            </p:extLst>
          </p:nvPr>
        </p:nvGraphicFramePr>
        <p:xfrm>
          <a:off x="1331640" y="3645024"/>
          <a:ext cx="6768752" cy="237947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4229725609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Тип анализатора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044941"/>
                  </a:ext>
                </a:extLst>
              </a:tr>
              <a:tr h="3663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Гематологические анализаторы с измерением концентарации ретикулоцитов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494949"/>
                  </a:ext>
                </a:extLst>
              </a:tr>
              <a:tr h="277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Гематологические анализаторы с модулем измерения С-реактивного белка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377072"/>
                  </a:ext>
                </a:extLst>
              </a:tr>
              <a:tr h="312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Автоматические иммунохемилюминесцентные анализаторы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9409"/>
                  </a:ext>
                </a:extLst>
              </a:tr>
              <a:tr h="274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Анализаторы иммунофлюоресцентные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426130"/>
                  </a:ext>
                </a:extLst>
              </a:tr>
              <a:tr h="318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Анализаторы иммуногематологическе, проточная цитометрия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620438"/>
                  </a:ext>
                </a:extLst>
              </a:tr>
              <a:tr h="2543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Анализаторы гликозилированного гемоглобина</a:t>
                      </a:r>
                      <a:endParaRPr lang="ru-RU" sz="800" u="none" strike="noStrike" dirty="0">
                        <a:effectLst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58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04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-99392"/>
            <a:ext cx="6048672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</a:t>
            </a:r>
            <a:r>
              <a:rPr lang="ru-RU" sz="26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ТАП</a:t>
            </a:r>
            <a:r>
              <a:rPr lang="en-US" sz="26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3. Разработка и организация производства анализаторов </a:t>
            </a:r>
            <a:endParaRPr lang="ru-RU" sz="2600" b="1" dirty="0">
              <a:solidFill>
                <a:srgbClr val="FB51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dirty="0">
                <a:solidFill>
                  <a:srgbClr val="FB5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основе инновационных решений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844825"/>
            <a:ext cx="7704855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</a:t>
            </a:r>
            <a:r>
              <a:rPr lang="en-US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стране хотя бы одного крупного пр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изводителя средств клинической лабораторной диагно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тики позволит проводить собственные исследования и инновационные разработки на мировом уровне, а также эффективно реализовать научно-технический потенциал, сосредоточенный в научно-исследовательских учреждения</a:t>
            </a: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страны и в малом бизнесе.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131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-RU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solidFill>
                  <a:srgbClr val="131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– 2030 гг.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4198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5419</TotalTime>
  <Words>919</Words>
  <Application>Microsoft Office PowerPoint</Application>
  <PresentationFormat>Экран (4:3)</PresentationFormat>
  <Paragraphs>242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Шаблон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Шибанов А.Н.</dc:creator>
  <cp:lastModifiedBy>Куриляк Ольга</cp:lastModifiedBy>
  <cp:revision>94</cp:revision>
  <dcterms:created xsi:type="dcterms:W3CDTF">2015-02-28T09:37:55Z</dcterms:created>
  <dcterms:modified xsi:type="dcterms:W3CDTF">2021-08-25T12:15:30Z</dcterms:modified>
</cp:coreProperties>
</file>